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c4dfb4b4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c4dfb4b4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c4dfb4b4a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c4dfb4b4a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c4dfb4b4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c4dfb4b4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c4dfb4b4a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c4dfb4b4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c4eee9a84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c4eee9a84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c4eee9a84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c4eee9a84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c4eee9a84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c4eee9a84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c4eee9a84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c4eee9a84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c4eee9a84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c4eee9a84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c4dfb4b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c4dfb4b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c4dfb4b4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c4dfb4b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c4dfb4b4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c4dfb4b4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Success, Tools For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 again.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/>
          <p:nvPr/>
        </p:nvSpPr>
        <p:spPr>
          <a:xfrm>
            <a:off x="1966025" y="2215225"/>
            <a:ext cx="5219700" cy="2893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highlight>
                <a:srgbClr val="FFFFFF"/>
              </a:highlight>
            </a:endParaRPr>
          </a:p>
        </p:txBody>
      </p:sp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Plotting Things: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Label your axes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Have some way of distinguishing between data sets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Don’t have a ton of unused space - begin your graph where you have data</a:t>
            </a:r>
            <a:endParaRPr/>
          </a:p>
        </p:txBody>
      </p:sp>
      <p:pic>
        <p:nvPicPr>
          <p:cNvPr descr="t.png" id="111" name="Google Shape;11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1787" y="2264475"/>
            <a:ext cx="5080426" cy="2793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OOPS (</a:t>
            </a:r>
            <a:r>
              <a:rPr lang="en">
                <a:solidFill>
                  <a:srgbClr val="FFFF00"/>
                </a:solidFill>
              </a:rPr>
              <a:t>O</a:t>
            </a:r>
            <a:r>
              <a:rPr lang="en"/>
              <a:t>rder of </a:t>
            </a:r>
            <a:r>
              <a:rPr lang="en">
                <a:solidFill>
                  <a:srgbClr val="FFFF00"/>
                </a:solidFill>
              </a:rPr>
              <a:t>OP</a:t>
            </a:r>
            <a:r>
              <a:rPr lang="en"/>
              <a:t>eration</a:t>
            </a:r>
            <a:r>
              <a:rPr lang="en">
                <a:solidFill>
                  <a:srgbClr val="FFFF00"/>
                </a:solidFill>
              </a:rPr>
              <a:t>S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17" name="Google Shape;11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PEMDAS: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Parenthesis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Exponent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Multiplication/Division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Addition/Subtraction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	Ex: 5 + (6 - 4)</a:t>
            </a:r>
            <a:r>
              <a:rPr b="1" baseline="30000" lang="en"/>
              <a:t>2</a:t>
            </a:r>
            <a:r>
              <a:rPr b="1" lang="en"/>
              <a:t> x 2 = ?</a:t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Points:</a:t>
            </a:r>
            <a:endParaRPr/>
          </a:p>
        </p:txBody>
      </p:sp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units. I deduct points for not having units. “62” is almost </a:t>
            </a:r>
            <a:r>
              <a:rPr lang="en" u="sng"/>
              <a:t>never</a:t>
            </a:r>
            <a:r>
              <a:rPr lang="en"/>
              <a:t> a meaningful answer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Cross Multiplication Sucks.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Scientific Notation is your friend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Corollary: Rounding is also your friend.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Make sure your units are useful to you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E.g. It takes the Earth 3.154 x 10</a:t>
            </a:r>
            <a:r>
              <a:rPr baseline="30000" lang="en"/>
              <a:t>7</a:t>
            </a:r>
            <a:r>
              <a:rPr lang="en"/>
              <a:t> seconds to orbit the Sun once.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Okay…. OR 1 year. OR 365 days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Lastly, The Sanity Check</a:t>
            </a:r>
            <a:endParaRPr/>
          </a:p>
        </p:txBody>
      </p:sp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Does your answer make sense to you? </a:t>
            </a:r>
            <a:r>
              <a:rPr b="1" lang="en" u="sng"/>
              <a:t>Don’t</a:t>
            </a:r>
            <a:r>
              <a:rPr lang="en"/>
              <a:t> just blindly do math and tell me that El Paso is 3,600 miles away. YOU KNOW that isn’t right.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should be able to justify your answers - have a general idea of whether you are expecting to get a large or a small number. If it’s a small number, will it be small … or </a:t>
            </a:r>
            <a:r>
              <a:rPr i="1" lang="en"/>
              <a:t>very</a:t>
            </a:r>
            <a:r>
              <a:rPr lang="en"/>
              <a:t> small?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Ex. Earth’s diameter is ~ 13,000 kilometers. Jupiter’s is about 11 times this amount. Is the diameter of Jupiter 19,084 km or 139,822 km? Why?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Quiz Time!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Yup. I give reading quizzes. Write the answers on a sheet of paper with your name and lab section. Hand them to me when you’re done.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lnSpc>
                <a:spcPct val="138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lang="en" sz="2200">
                <a:solidFill>
                  <a:srgbClr val="FFFFFF"/>
                </a:solidFill>
              </a:rPr>
              <a:t>What are two examples of units commonly used in the metric system?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lang="en" sz="2200">
                <a:solidFill>
                  <a:srgbClr val="FFFFFF"/>
                </a:solidFill>
              </a:rPr>
              <a:t>What is an Astronomical Unit (AU)?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lang="en" sz="2200">
                <a:solidFill>
                  <a:srgbClr val="FFFFFF"/>
                </a:solidFill>
              </a:rPr>
              <a:t>What is an advantage of using using scientific notation?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Schedule for the next few weeks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Week 1: Introduction (LAST WEEK)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Week 2: Tools for Success (Lab 1- no take home!)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Week 3: Scale Model of the Solar System (Lab 6)</a:t>
            </a:r>
            <a:endParaRPr>
              <a:solidFill>
                <a:srgbClr val="FFFFFF"/>
              </a:solidFill>
            </a:endParaRPr>
          </a:p>
          <a:p>
            <a:pPr indent="-342900" lvl="0" marL="137160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COME TO THE STADIUM. STAAAADIUM.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Week 4: The Origins of the Seasons (Lab 2)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Week 5: NO LAB THIS WEEK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Logistical Questions?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4056300" y="665525"/>
            <a:ext cx="1031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Math</a:t>
            </a:r>
            <a:endParaRPr/>
          </a:p>
        </p:txBody>
      </p:sp>
      <p:pic>
        <p:nvPicPr>
          <p:cNvPr descr="purity.png"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313" y="1312575"/>
            <a:ext cx="7973374" cy="331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Units! (Real Ones. None of that feet/yard/miles crap)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Metric!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Based on meters, liters, kilograms, etc.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page 2 in your lab for a table.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Other useful unit: The AU (astronomical unit. Cause astronomy.)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Distance from Earth to the Sun = 1AU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1AU = 149,600,000 kilometers = 1.496 x 10</a:t>
            </a:r>
            <a:r>
              <a:rPr baseline="30000" lang="en"/>
              <a:t>8</a:t>
            </a:r>
            <a:r>
              <a:rPr lang="en"/>
              <a:t> kilometers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 Conversion vs. Scale Conversions</a:t>
            </a:r>
            <a:endParaRPr/>
          </a:p>
        </p:txBody>
      </p:sp>
      <p:sp>
        <p:nvSpPr>
          <p:cNvPr id="90" name="Google Shape;9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 conversion: Converting between two real units of measurement.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Ex. How many meters are in 63 kilometers?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Scale Conversion: Ever read a map? There’s a scale on the map - a length on the map that corresponds to some physical distance.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Ex. I have a map with a scale 5 centimeters : 150 kilometers. This means that if I measure 5 centimeters on the map, that corresponds to 150 kilometers of </a:t>
            </a:r>
            <a:r>
              <a:rPr i="1" lang="en"/>
              <a:t>actual </a:t>
            </a:r>
            <a:r>
              <a:rPr lang="en"/>
              <a:t>distance. Say I measure the distance on my map between Albuquerque and Las Cruces to be 10 centimeters. How many kilometers is it?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Squares, Square Root, and how it’s all Exponents</a:t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311700" y="1152475"/>
            <a:ext cx="378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Squares: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4</a:t>
            </a:r>
            <a:r>
              <a:rPr baseline="30000" lang="en"/>
              <a:t>2</a:t>
            </a:r>
            <a:r>
              <a:rPr lang="en"/>
              <a:t> = 4 x 4 = 16</a:t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2</a:t>
            </a:r>
            <a:r>
              <a:rPr baseline="30000" lang="en"/>
              <a:t>2</a:t>
            </a:r>
            <a:r>
              <a:rPr lang="en"/>
              <a:t> = 2 x 2 = 4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Square Roots: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√(16) = 16</a:t>
            </a:r>
            <a:r>
              <a:rPr baseline="30000" lang="en"/>
              <a:t>1/2</a:t>
            </a:r>
            <a:r>
              <a:rPr lang="en"/>
              <a:t> = 4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√(25) = 25</a:t>
            </a:r>
            <a:r>
              <a:rPr baseline="30000" lang="en"/>
              <a:t>1/2</a:t>
            </a:r>
            <a:r>
              <a:rPr lang="en"/>
              <a:t> = 5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4410000" y="1152475"/>
            <a:ext cx="3786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Exponents: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4</a:t>
            </a:r>
            <a:r>
              <a:rPr baseline="30000" lang="en"/>
              <a:t>6</a:t>
            </a:r>
            <a:r>
              <a:rPr lang="en"/>
              <a:t> = 4 x 4 x 4 x 4 x 4 x 4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	3.24</a:t>
            </a:r>
            <a:r>
              <a:rPr baseline="30000" lang="en"/>
              <a:t>3</a:t>
            </a:r>
            <a:r>
              <a:rPr lang="en"/>
              <a:t> = 3.24 x 3.24 x 3.24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Scientific Notation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we express really large or really small numbers as powers of ten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 Examples: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56,700,000 = 5.67 x 10</a:t>
            </a:r>
            <a:r>
              <a:rPr baseline="30000" lang="en"/>
              <a:t>7</a:t>
            </a:r>
            <a:r>
              <a:rPr lang="en"/>
              <a:t> -&gt; The seven represents the number of places to move the decimal.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0.000000872 = 8.72 x 10</a:t>
            </a:r>
            <a:r>
              <a:rPr baseline="30000" lang="en"/>
              <a:t>-7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mass of the Sun: 2 x 10</a:t>
            </a:r>
            <a:r>
              <a:rPr baseline="30000" lang="en"/>
              <a:t>33</a:t>
            </a:r>
            <a:r>
              <a:rPr lang="en"/>
              <a:t> grams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mass of an electron: 9.11 x 10</a:t>
            </a:r>
            <a:r>
              <a:rPr baseline="30000" lang="en"/>
              <a:t>-28</a:t>
            </a:r>
            <a:r>
              <a:rPr lang="en"/>
              <a:t> grams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Planck’s constant, </a:t>
            </a:r>
            <a:r>
              <a:rPr i="1" lang="en"/>
              <a:t>h</a:t>
            </a:r>
            <a:r>
              <a:rPr lang="en"/>
              <a:t>: 6.626 x 10</a:t>
            </a:r>
            <a:r>
              <a:rPr baseline="30000" lang="en"/>
              <a:t>-24</a:t>
            </a:r>
            <a:r>
              <a:rPr lang="en"/>
              <a:t>  m</a:t>
            </a:r>
            <a:r>
              <a:rPr baseline="30000" lang="en"/>
              <a:t>2</a:t>
            </a:r>
            <a:r>
              <a:rPr lang="en"/>
              <a:t> kg s</a:t>
            </a:r>
            <a:r>
              <a:rPr baseline="30000" lang="en"/>
              <a:t>-1</a:t>
            </a:r>
            <a:endParaRPr baseline="30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